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66" r:id="rId4"/>
    <p:sldId id="296" r:id="rId5"/>
    <p:sldId id="277" r:id="rId6"/>
    <p:sldId id="280" r:id="rId7"/>
    <p:sldId id="279" r:id="rId8"/>
    <p:sldId id="294" r:id="rId9"/>
    <p:sldId id="278" r:id="rId10"/>
    <p:sldId id="281" r:id="rId11"/>
    <p:sldId id="282" r:id="rId12"/>
    <p:sldId id="283" r:id="rId13"/>
    <p:sldId id="285" r:id="rId14"/>
    <p:sldId id="295" r:id="rId15"/>
    <p:sldId id="289" r:id="rId16"/>
    <p:sldId id="287" r:id="rId17"/>
    <p:sldId id="288" r:id="rId18"/>
    <p:sldId id="286" r:id="rId19"/>
    <p:sldId id="291" r:id="rId20"/>
    <p:sldId id="290" r:id="rId21"/>
    <p:sldId id="293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вердохліб Сергій" initials="Т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305196773092526E-2"/>
          <c:y val="1.300829591210483E-2"/>
          <c:w val="0.93553567689125872"/>
          <c:h val="0.671209073899784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Камери схову </c:v>
                </c:pt>
                <c:pt idx="1">
                  <c:v>Стаціонарні металошукачі</c:v>
                </c:pt>
                <c:pt idx="2">
                  <c:v>Охоронна сигналізація</c:v>
                </c:pt>
                <c:pt idx="3">
                  <c:v>Системи відеонагляду</c:v>
                </c:pt>
                <c:pt idx="4">
                  <c:v>Пожежна сигналізація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5-4AD4-A18C-D920A3014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415552"/>
        <c:axId val="79421440"/>
        <c:axId val="0"/>
      </c:bar3DChart>
      <c:catAx>
        <c:axId val="794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uk-UA"/>
          </a:p>
        </c:txPr>
        <c:crossAx val="79421440"/>
        <c:crosses val="autoZero"/>
        <c:auto val="1"/>
        <c:lblAlgn val="ctr"/>
        <c:lblOffset val="100"/>
        <c:noMultiLvlLbl val="0"/>
      </c:catAx>
      <c:valAx>
        <c:axId val="7942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415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uk-UA"/>
          </a:p>
        </c:txPr>
      </c:dTable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7T10:22:14.26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60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6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54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1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4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914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80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15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6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469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55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748A-1DCF-4700-816C-5793B73ABA46}" type="datetimeFigureOut">
              <a:rPr lang="uk-UA" smtClean="0"/>
              <a:t>28.04.2021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90AA-6D67-4899-AD57-BCA52BDBA5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20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5.JPG"/><Relationship Id="rId5" Type="http://schemas.openxmlformats.org/officeDocument/2006/relationships/image" Target="../media/image37.jpg"/><Relationship Id="rId15" Type="http://schemas.openxmlformats.org/officeDocument/2006/relationships/image" Target="../media/image6.png"/><Relationship Id="rId10" Type="http://schemas.openxmlformats.org/officeDocument/2006/relationships/image" Target="../media/image42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900" y="2967643"/>
            <a:ext cx="9040585" cy="2336800"/>
          </a:xfrm>
        </p:spPr>
        <p:txBody>
          <a:bodyPr>
            <a:no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взаємодії між судами, органами та установами системи правосуддя, зокрема, Державною судовою адміністрацією України та Службою судової охорони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0EE647-7458-4F11-978B-8EEFBBEF6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51" y="5304443"/>
            <a:ext cx="1229798" cy="14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2371578" y="2039681"/>
            <a:ext cx="7448842" cy="290464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пропуску</a:t>
            </a: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Івано-Франківського міського суду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13" y="2438303"/>
            <a:ext cx="3217372" cy="4289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F1274-911B-4A0B-852F-23D09DAD8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23" y="5363579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8" name="object 11"/>
          <p:cNvSpPr txBox="1"/>
          <p:nvPr/>
        </p:nvSpPr>
        <p:spPr>
          <a:xfrm>
            <a:off x="1372033" y="1972337"/>
            <a:ext cx="100018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Times New Roman"/>
                <a:cs typeface="Times New Roman"/>
              </a:rPr>
              <a:t>Територіальне </a:t>
            </a:r>
            <a:r>
              <a:rPr sz="1800" b="1" spc="65" dirty="0">
                <a:latin typeface="Times New Roman"/>
                <a:cs typeface="Times New Roman"/>
              </a:rPr>
              <a:t>управління Державної судової </a:t>
            </a:r>
            <a:r>
              <a:rPr sz="1800" b="1" spc="70" dirty="0">
                <a:latin typeface="Times New Roman"/>
                <a:cs typeface="Times New Roman"/>
              </a:rPr>
              <a:t>адміністрації </a:t>
            </a:r>
            <a:r>
              <a:rPr sz="1800" b="1" spc="65" dirty="0">
                <a:latin typeface="Times New Roman"/>
                <a:cs typeface="Times New Roman"/>
              </a:rPr>
              <a:t>України </a:t>
            </a:r>
            <a:r>
              <a:rPr lang="uk-UA" sz="1800" b="1" dirty="0">
                <a:latin typeface="Times New Roman"/>
                <a:cs typeface="Times New Roman"/>
              </a:rPr>
              <a:t>в Івано-Франківській </a:t>
            </a:r>
            <a:r>
              <a:rPr sz="1800" b="1" spc="5" dirty="0">
                <a:latin typeface="Times New Roman"/>
                <a:cs typeface="Times New Roman"/>
              </a:rPr>
              <a:t>області докладає максимум зусиль для </a:t>
            </a:r>
            <a:r>
              <a:rPr sz="1800" b="1" spc="10" dirty="0">
                <a:latin typeface="Times New Roman"/>
                <a:cs typeface="Times New Roman"/>
              </a:rPr>
              <a:t>впровадження </a:t>
            </a:r>
            <a:r>
              <a:rPr sz="1800" b="1" spc="5" dirty="0">
                <a:latin typeface="Times New Roman"/>
                <a:cs typeface="Times New Roman"/>
              </a:rPr>
              <a:t>нових </a:t>
            </a:r>
            <a:r>
              <a:rPr sz="1800" b="1" spc="10" dirty="0">
                <a:latin typeface="Times New Roman"/>
                <a:cs typeface="Times New Roman"/>
              </a:rPr>
              <a:t>методів охорони </a:t>
            </a:r>
            <a:r>
              <a:rPr sz="1800" b="1" spc="5" dirty="0">
                <a:latin typeface="Times New Roman"/>
                <a:cs typeface="Times New Roman"/>
              </a:rPr>
              <a:t>та </a:t>
            </a:r>
            <a:r>
              <a:rPr sz="1800" b="1" spc="10" dirty="0">
                <a:latin typeface="Times New Roman"/>
                <a:cs typeface="Times New Roman"/>
              </a:rPr>
              <a:t>безпеки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суддів,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також вживає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заходи щодо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модернізації вже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існуючих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систем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безпеки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A56DB-963D-4FEF-B890-3F7BAE821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61" y="3429000"/>
            <a:ext cx="6300450" cy="27826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976ABE-E505-4C47-903A-6F03802B7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91" y="5338412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7" name="object 10"/>
          <p:cNvSpPr txBox="1">
            <a:spLocks/>
          </p:cNvSpPr>
          <p:nvPr/>
        </p:nvSpPr>
        <p:spPr>
          <a:xfrm>
            <a:off x="1068405" y="2209305"/>
            <a:ext cx="10052227" cy="857286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1" spc="-5" dirty="0">
                <a:latin typeface="Times New Roman"/>
                <a:cs typeface="Times New Roman"/>
              </a:rPr>
              <a:t>Керівництвом ТУ ДСА України вжито заходи щодо облаштування залів судових засідань відповідно до вимог розділу 7 “Вимоги до безпеки експлуатації будинків судів”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1" spc="-5" dirty="0">
                <a:latin typeface="Times New Roman"/>
                <a:cs typeface="Times New Roman"/>
              </a:rPr>
              <a:t>ДБН В.2.2-26:2010. Будинки і споруди суди”</a:t>
            </a:r>
            <a:endParaRPr lang="ru-RU"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C9951-DE1A-4354-B428-C2ED9E9E4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73" y="3364881"/>
            <a:ext cx="4017198" cy="30475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D571AD-5373-4445-99C1-65A286626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8" y="3371108"/>
            <a:ext cx="4060872" cy="3047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2EF8EA-B8DB-45E2-BECB-9C16E6BB0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75" y="5330023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0854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50505"/>
                </a:solidFill>
                <a:latin typeface="inherit"/>
              </a:rPr>
              <a:t>	</a:t>
            </a:r>
            <a:r>
              <a:rPr lang="uk-UA" sz="16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у спільних нарадах керівництва ТУ ДСА України в Івано-Франківській області, голів судів та керівників апарату судових установ Івано-Франківської області приймає участь начальник ТУ ССО Андрій Маланій. Під час нарад обговорються питання щодо забезпечення безпеки суддям, працівникам суду, учасникам судових процесів, а також проводиться обмін актуальною інформацією між Службою судової охорони та судами Франківщини.</a:t>
            </a:r>
            <a:endParaRPr lang="uk-UA" sz="1600" b="1" i="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1EF88B-74F5-4883-82FF-5BC18F0AF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5" y="3203803"/>
            <a:ext cx="3249338" cy="24370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73935C-FAB3-42C7-97D2-095550565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32" y="3135106"/>
            <a:ext cx="3391690" cy="26113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0D1DB9-1046-4E9C-AE51-0E4402158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04" y="5335398"/>
            <a:ext cx="1182727" cy="14326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2305ED-C505-41D0-8340-8602E08553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54" y="4134765"/>
            <a:ext cx="3391691" cy="2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38079-34D5-4ABE-A83C-92241B8B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9C5F4-625F-4122-A29E-C4690AB6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8E59E-6791-4CC1-B307-9C4FBA88D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D1B3AE3-461E-4237-B528-7095BF7868AF}"/>
              </a:ext>
            </a:extLst>
          </p:cNvPr>
          <p:cNvSpPr txBox="1">
            <a:spLocks/>
          </p:cNvSpPr>
          <p:nvPr/>
        </p:nvSpPr>
        <p:spPr>
          <a:xfrm>
            <a:off x="1612900" y="942896"/>
            <a:ext cx="9144000" cy="98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D6854-3A62-45C0-88FF-FC439993B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04" y="5335398"/>
            <a:ext cx="1182727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274B92-B285-4E6F-9BA9-6D65AA44E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7598"/>
            <a:ext cx="4780369" cy="3585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EDA469-4AF6-4C56-98FE-17634DE89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0" y="2907597"/>
            <a:ext cx="4861393" cy="3585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8E53B7-F315-478D-82A6-04FEA997EC50}"/>
              </a:ext>
            </a:extLst>
          </p:cNvPr>
          <p:cNvSpPr txBox="1"/>
          <p:nvPr/>
        </p:nvSpPr>
        <p:spPr>
          <a:xfrm>
            <a:off x="456135" y="1968678"/>
            <a:ext cx="10856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лютого 2020 року проведено підсумкову нараду з головами та керівниками апаратів місцевих судів 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 за участю Голови ДСА України та начальника ТУ ССО у Івано-Франківській області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716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305" y="1931523"/>
            <a:ext cx="1169469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метою організації співпраці міжнародного характеру, спільної діяльності та взаємної підтримки двох органів судової влади Івано-Франківської області  у напрямку міжнародного співробітництва проведена зустріч керівників Служби судової охорони Прикарпаття з Оленою Богдашкою, відповідальною особою ТУ ДСА України в Івано-Франківській  області у напрямку міжнародного співробітництва.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7" y="3187829"/>
            <a:ext cx="5272336" cy="35148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B3AB58-FCA2-4BB3-94DB-DB49F2800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35" y="5363579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60" y="3955162"/>
            <a:ext cx="3822582" cy="2866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931523"/>
            <a:ext cx="1108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ТУ ДСА України в Івано – Франківській області  та Служби судової охорони Прикарпаття постійно проводять спільні навчання з працівниками судів області.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1" y="2763344"/>
            <a:ext cx="3387392" cy="254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5" y="2956473"/>
            <a:ext cx="4192217" cy="2794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357E3-4786-4A03-AB98-BAFCB4F14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238" y="5385697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1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58" y="3255420"/>
            <a:ext cx="4624838" cy="3083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2" y="3255420"/>
            <a:ext cx="4624837" cy="3083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06673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урочистих заходах з нагоди відзначання другої річниці створення Служби судової охорони були присутні начальник ТУ ДСА України в Івано-Франківській області, голови та керівники апаратів судів області.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B4D232-3F77-45E7-9C8F-2BD86229C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90" y="5338412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52" y="3228897"/>
            <a:ext cx="3071429" cy="2047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838706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ТУ ДСА України в Івано-Франківській області та співробітники ТУ ССО у Івано-Франківській області приймають активну участь в житті Прикарпаття. Долучалися до міської програми "Пам'ятне дерево" та висадили алею кедрових дерев на території міського парку імені Тараса Шевченка, приймали участь у Всеукраїнській толоці у Івано-Франківську та спільно з працівниками суду на територіях Долинського районного та Коломийського міськрайонного судів. </a:t>
            </a:r>
            <a:endParaRPr lang="uk-UA" b="1" i="0" strike="sngStrike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5" y="4181177"/>
            <a:ext cx="3310482" cy="2200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79" y="3324144"/>
            <a:ext cx="2298025" cy="3074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4" y="3310693"/>
            <a:ext cx="2272858" cy="3088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8DCFA4-1EFA-4135-9DB7-9505D1328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13" y="5383476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2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474" y="1885792"/>
            <a:ext cx="110146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Завдяки співпраці керівництва ТУ ДСА України та ТУ ССО у Івано-Франківській області з місцевими органами самоврядування стосовно включення ТУ ССО у Івано-Франківській області до регіональних програм профілактики правопорушень та подальшого їх фінансування зокрема в 2021 році органами місцевої влади профінансовано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цільовими програмами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суму 400 000 грн. на які будуть закуплені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засоби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відеоспостереження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та передані на баланс ТУ ДСА України в Івано-Франківській області для подальшого встановлення відеоспостереження в судах області.  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19FB43-27CA-452B-BCB8-2E5F5E7F3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3" y="3773854"/>
            <a:ext cx="5903689" cy="2853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86922F-66CC-4732-9DC4-1B89AE6C4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01" y="5321634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8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837690" y="2515486"/>
            <a:ext cx="891921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lang="uk-UA" sz="2000" b="1" spc="5" dirty="0">
                <a:latin typeface="Times New Roman"/>
                <a:cs typeface="Times New Roman"/>
              </a:rPr>
              <a:t>ТУ ДСА України в Івано-Франківській області вжито заходів щодо прийняття під охорону Територіальним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lang="uk-UA" sz="2000" b="1" spc="5" dirty="0">
                <a:latin typeface="Times New Roman"/>
                <a:cs typeface="Times New Roman"/>
              </a:rPr>
              <a:t>управлінням</a:t>
            </a:r>
            <a:r>
              <a:rPr sz="2000" b="1" spc="5" dirty="0">
                <a:latin typeface="Times New Roman"/>
                <a:cs typeface="Times New Roman"/>
              </a:rPr>
              <a:t> Служби </a:t>
            </a:r>
            <a:r>
              <a:rPr sz="2000" b="1" spc="10" dirty="0">
                <a:latin typeface="Times New Roman"/>
                <a:cs typeface="Times New Roman"/>
              </a:rPr>
              <a:t>судової </a:t>
            </a:r>
            <a:r>
              <a:rPr sz="2000" b="1" spc="5" dirty="0">
                <a:latin typeface="Times New Roman"/>
                <a:cs typeface="Times New Roman"/>
              </a:rPr>
              <a:t>охорони </a:t>
            </a:r>
            <a:r>
              <a:rPr sz="2000" b="1" dirty="0">
                <a:latin typeface="Times New Roman"/>
                <a:cs typeface="Times New Roman"/>
              </a:rPr>
              <a:t>у </a:t>
            </a:r>
            <a:r>
              <a:rPr lang="uk-UA" sz="2000" b="1" spc="10" dirty="0">
                <a:latin typeface="Times New Roman"/>
                <a:cs typeface="Times New Roman"/>
              </a:rPr>
              <a:t>Івано-Франківській 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lang="uk-UA" sz="2000" b="1" spc="10" dirty="0">
                <a:latin typeface="Times New Roman"/>
                <a:cs typeface="Times New Roman"/>
              </a:rPr>
              <a:t>області </a:t>
            </a:r>
            <a:r>
              <a:rPr sz="2000" b="1" dirty="0">
                <a:latin typeface="Times New Roman"/>
                <a:cs typeface="Times New Roman"/>
              </a:rPr>
              <a:t>у </a:t>
            </a:r>
            <a:r>
              <a:rPr sz="2000" b="1" spc="10" dirty="0">
                <a:latin typeface="Times New Roman"/>
                <a:cs typeface="Times New Roman"/>
              </a:rPr>
              <a:t>2019-202</a:t>
            </a:r>
            <a:r>
              <a:rPr lang="uk-UA" sz="2000" b="1" spc="10" dirty="0">
                <a:latin typeface="Times New Roman"/>
                <a:cs typeface="Times New Roman"/>
              </a:rPr>
              <a:t>1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lang="uk-UA" sz="2000" b="1" spc="10" dirty="0">
                <a:latin typeface="Times New Roman"/>
                <a:cs typeface="Times New Roman"/>
              </a:rPr>
              <a:t>роках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lang="uk-UA" sz="2000" b="1" spc="10" dirty="0">
                <a:latin typeface="Times New Roman"/>
                <a:cs typeface="Times New Roman"/>
              </a:rPr>
              <a:t>15-ти </a:t>
            </a:r>
            <a:r>
              <a:rPr sz="2000" b="1" spc="10" dirty="0">
                <a:latin typeface="Times New Roman"/>
                <a:cs typeface="Times New Roman"/>
              </a:rPr>
              <a:t>приміщен</a:t>
            </a:r>
            <a:r>
              <a:rPr lang="uk-UA" sz="2000" b="1" spc="10" dirty="0">
                <a:latin typeface="Times New Roman"/>
                <a:cs typeface="Times New Roman"/>
              </a:rPr>
              <a:t>ь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15" dirty="0" err="1">
                <a:latin typeface="Times New Roman"/>
                <a:cs typeface="Times New Roman"/>
              </a:rPr>
              <a:t>місцевих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lang="uk-UA" sz="2000" b="1" spc="15" dirty="0">
                <a:latin typeface="Times New Roman"/>
                <a:cs typeface="Times New Roman"/>
              </a:rPr>
              <a:t>загальних </a:t>
            </a:r>
            <a:r>
              <a:rPr sz="2000" b="1" spc="15" dirty="0" err="1">
                <a:latin typeface="Times New Roman"/>
                <a:cs typeface="Times New Roman"/>
              </a:rPr>
              <a:t>судів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lang="uk-UA" sz="2000" b="1" spc="15" dirty="0">
                <a:latin typeface="Times New Roman"/>
                <a:cs typeface="Times New Roman"/>
              </a:rPr>
              <a:t>Івано-Франківської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області</a:t>
            </a:r>
            <a:r>
              <a:rPr lang="uk-UA" sz="2000" b="1" spc="20" dirty="0">
                <a:latin typeface="Times New Roman"/>
                <a:cs typeface="Times New Roman"/>
              </a:rPr>
              <a:t> та з</a:t>
            </a:r>
            <a:r>
              <a:rPr sz="2000" b="1" spc="-5" dirty="0">
                <a:latin typeface="Times New Roman"/>
                <a:cs typeface="Times New Roman"/>
              </a:rPr>
              <a:t>абезпечено цілодобову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охорону приміщень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lang="uk-UA" sz="2000" b="1" dirty="0">
                <a:latin typeface="Times New Roman"/>
                <a:cs typeface="Times New Roman"/>
              </a:rPr>
              <a:t>Івано-Франківського апеляційного суду, Івано-Франківського міського суду Івано-Франківської області, Івано-Франківського окружного адміністративного суду, Господарського суду Івано-Франківської області</a:t>
            </a:r>
            <a:r>
              <a:rPr sz="2000" b="1" spc="85" dirty="0">
                <a:latin typeface="Times New Roman"/>
                <a:cs typeface="Times New Roman"/>
              </a:rPr>
              <a:t>. </a:t>
            </a:r>
            <a:r>
              <a:rPr sz="2000" b="1" spc="95" dirty="0">
                <a:latin typeface="Times New Roman"/>
                <a:cs typeface="Times New Roman"/>
              </a:rPr>
              <a:t>Охорона приміщення </a:t>
            </a:r>
            <a:r>
              <a:rPr sz="2000" b="1" spc="100" dirty="0">
                <a:latin typeface="Times New Roman"/>
                <a:cs typeface="Times New Roman"/>
              </a:rPr>
              <a:t>Територіального </a:t>
            </a:r>
            <a:r>
              <a:rPr sz="2000" b="1" spc="95" dirty="0">
                <a:latin typeface="Times New Roman"/>
                <a:cs typeface="Times New Roman"/>
              </a:rPr>
              <a:t>управління </a:t>
            </a:r>
            <a:r>
              <a:rPr sz="2000" b="1" spc="100" dirty="0">
                <a:latin typeface="Times New Roman"/>
                <a:cs typeface="Times New Roman"/>
              </a:rPr>
              <a:t>Державної </a:t>
            </a:r>
            <a:r>
              <a:rPr sz="2000" b="1" spc="20" dirty="0">
                <a:latin typeface="Times New Roman"/>
                <a:cs typeface="Times New Roman"/>
              </a:rPr>
              <a:t>судової адміністрації України </a:t>
            </a:r>
            <a:r>
              <a:rPr sz="2000" b="1" dirty="0">
                <a:latin typeface="Times New Roman"/>
                <a:cs typeface="Times New Roman"/>
              </a:rPr>
              <a:t>у </a:t>
            </a:r>
            <a:r>
              <a:rPr lang="uk-UA" sz="2000" b="1" spc="20" dirty="0">
                <a:latin typeface="Times New Roman"/>
                <a:cs typeface="Times New Roman"/>
              </a:rPr>
              <a:t>Івано-Франківській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області також </a:t>
            </a:r>
            <a:r>
              <a:rPr sz="2000" b="1" spc="30" dirty="0">
                <a:latin typeface="Times New Roman"/>
                <a:cs typeface="Times New Roman"/>
              </a:rPr>
              <a:t>здійснюється 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цілодобово</a:t>
            </a:r>
            <a:r>
              <a:rPr lang="uk-UA" sz="2000" b="1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A4A812-634D-4B17-B5FE-D352E5B5D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22" y="5344089"/>
            <a:ext cx="1183510" cy="14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333" y="1855332"/>
            <a:ext cx="11454063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23875" algn="ctr">
              <a:lnSpc>
                <a:spcPct val="100000"/>
              </a:lnSpc>
              <a:spcBef>
                <a:spcPts val="100"/>
              </a:spcBef>
            </a:pPr>
            <a:r>
              <a:rPr lang="uk-UA" b="1" spc="60" dirty="0">
                <a:latin typeface="Times New Roman"/>
                <a:cs typeface="Times New Roman"/>
              </a:rPr>
              <a:t>Територіальним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управлінням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Служби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судової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охорони</a:t>
            </a:r>
            <a:r>
              <a:rPr lang="ru-RU" b="1" spc="60" dirty="0">
                <a:latin typeface="Times New Roman"/>
                <a:cs typeface="Times New Roman"/>
              </a:rPr>
              <a:t> у </a:t>
            </a:r>
            <a:r>
              <a:rPr lang="uk-UA" b="1" spc="60" dirty="0">
                <a:latin typeface="Times New Roman"/>
                <a:cs typeface="Times New Roman"/>
              </a:rPr>
              <a:t>Івано-Франківській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області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</a:p>
          <a:p>
            <a:pPr marL="12700" marR="5080" indent="523875" algn="ctr">
              <a:lnSpc>
                <a:spcPct val="100000"/>
              </a:lnSpc>
              <a:spcBef>
                <a:spcPts val="100"/>
              </a:spcBef>
            </a:pPr>
            <a:r>
              <a:rPr lang="ru-RU" b="1" spc="60" dirty="0">
                <a:latin typeface="Times New Roman"/>
                <a:cs typeface="Times New Roman"/>
              </a:rPr>
              <a:t>до </a:t>
            </a:r>
            <a:r>
              <a:rPr lang="uk-UA" b="1" spc="60" dirty="0">
                <a:latin typeface="Times New Roman"/>
                <a:cs typeface="Times New Roman"/>
              </a:rPr>
              <a:t>кінця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травня</a:t>
            </a:r>
            <a:r>
              <a:rPr lang="ru-RU" b="1" spc="60" dirty="0">
                <a:latin typeface="Times New Roman"/>
                <a:cs typeface="Times New Roman"/>
              </a:rPr>
              <a:t> 2021 року </a:t>
            </a:r>
            <a:r>
              <a:rPr lang="uk-UA" b="1" spc="60" dirty="0">
                <a:latin typeface="Times New Roman"/>
                <a:cs typeface="Times New Roman"/>
              </a:rPr>
              <a:t>будуть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прийняті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під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охорону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всі</a:t>
            </a:r>
            <a:r>
              <a:rPr lang="ru-RU" b="1" spc="60" dirty="0">
                <a:latin typeface="Times New Roman"/>
                <a:cs typeface="Times New Roman"/>
              </a:rPr>
              <a:t> </a:t>
            </a:r>
            <a:r>
              <a:rPr lang="uk-UA" b="1" spc="60" dirty="0">
                <a:latin typeface="Times New Roman"/>
                <a:cs typeface="Times New Roman"/>
              </a:rPr>
              <a:t>судові</a:t>
            </a:r>
            <a:r>
              <a:rPr lang="ru-RU" b="1" spc="60" dirty="0">
                <a:latin typeface="Times New Roman"/>
                <a:cs typeface="Times New Roman"/>
              </a:rPr>
              <a:t> установи </a:t>
            </a:r>
            <a:r>
              <a:rPr lang="uk-UA" b="1" spc="60" dirty="0">
                <a:latin typeface="Times New Roman"/>
                <a:cs typeface="Times New Roman"/>
              </a:rPr>
              <a:t>області</a:t>
            </a:r>
            <a:r>
              <a:rPr lang="ru-RU" b="1" spc="60" dirty="0">
                <a:latin typeface="Times New Roman"/>
                <a:cs typeface="Times New Roman"/>
              </a:rPr>
              <a:t>.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" y="4470510"/>
            <a:ext cx="2704063" cy="2028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38" y="3802930"/>
            <a:ext cx="3234781" cy="298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7" y="2610585"/>
            <a:ext cx="2463043" cy="1845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28" y="2563405"/>
            <a:ext cx="2373596" cy="1732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26" y="2484769"/>
            <a:ext cx="2878854" cy="21591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5" y="5220880"/>
            <a:ext cx="2328833" cy="15441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09" y="4325989"/>
            <a:ext cx="3497329" cy="2317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1" y="2544776"/>
            <a:ext cx="3183761" cy="1984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19" y="3718404"/>
            <a:ext cx="2366361" cy="15747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68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54523">
            <a:off x="200474" y="78212"/>
            <a:ext cx="1590681" cy="159068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41044" lon="21056586" rev="20879087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CD5371-28E0-499E-ABF2-E6FC793A6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87" y="62600"/>
            <a:ext cx="1520280" cy="18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4751" y="3528870"/>
            <a:ext cx="8292149" cy="11566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9016C7-5907-4EC0-B160-75053823E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25" y="5151600"/>
            <a:ext cx="1303711" cy="15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1541406" y="1930280"/>
            <a:ext cx="95203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ctr">
              <a:spcBef>
                <a:spcPts val="100"/>
              </a:spcBef>
            </a:pPr>
            <a:r>
              <a:rPr lang="uk-UA" sz="1800" b="1" dirty="0">
                <a:latin typeface="Times New Roman"/>
                <a:cs typeface="Times New Roman"/>
              </a:rPr>
              <a:t>15 листопада 2019 року </a:t>
            </a:r>
            <a:r>
              <a:rPr lang="uk-UA" sz="1800" b="1" spc="-5" dirty="0">
                <a:latin typeface="Times New Roman"/>
                <a:cs typeface="Times New Roman"/>
              </a:rPr>
              <a:t>приміщення</a:t>
            </a:r>
            <a:r>
              <a:rPr lang="uk-UA" sz="1800" b="1" dirty="0">
                <a:latin typeface="Times New Roman"/>
                <a:cs typeface="Times New Roman"/>
              </a:rPr>
              <a:t> Будинку Правосуддя в м. Івано-Франківську </a:t>
            </a:r>
            <a:r>
              <a:rPr lang="uk-UA" b="1" spc="-5" dirty="0">
                <a:latin typeface="Times New Roman"/>
                <a:cs typeface="Times New Roman"/>
              </a:rPr>
              <a:t>першим було взято під охорону підрозділами ТУ ССО у Івано-Франківській області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09" y="2874420"/>
            <a:ext cx="6042516" cy="3767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57B5C-3B2D-4AF0-84FA-410D19EF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23" y="5338412"/>
            <a:ext cx="11827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350A-1240-4780-BE70-F4503BBF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7FE7F0-FA52-42CE-964A-7C0048C0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E8578-C95E-4B6E-8120-087EC85F2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16FBBA2-FC65-4E9D-B021-D42C05BCF9F8}"/>
              </a:ext>
            </a:extLst>
          </p:cNvPr>
          <p:cNvSpPr txBox="1">
            <a:spLocks/>
          </p:cNvSpPr>
          <p:nvPr/>
        </p:nvSpPr>
        <p:spPr>
          <a:xfrm>
            <a:off x="1612900" y="942896"/>
            <a:ext cx="9144000" cy="98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FC723C1-C541-49C7-BAEB-AAF19A6BBB29}"/>
              </a:ext>
            </a:extLst>
          </p:cNvPr>
          <p:cNvSpPr txBox="1"/>
          <p:nvPr/>
        </p:nvSpPr>
        <p:spPr>
          <a:xfrm>
            <a:off x="1314903" y="1955447"/>
            <a:ext cx="9520321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ctr">
              <a:spcBef>
                <a:spcPts val="100"/>
              </a:spcBef>
            </a:pPr>
            <a:r>
              <a:rPr lang="uk-UA" sz="1800" b="1" dirty="0">
                <a:latin typeface="Times New Roman"/>
                <a:cs typeface="Times New Roman"/>
              </a:rPr>
              <a:t>Протягом </a:t>
            </a:r>
            <a:r>
              <a:rPr lang="ru-RU" sz="1800" b="1" spc="10" dirty="0">
                <a:latin typeface="Times New Roman"/>
                <a:cs typeface="Times New Roman"/>
              </a:rPr>
              <a:t>2019-2021 </a:t>
            </a:r>
            <a:r>
              <a:rPr lang="ru-RU" sz="1800" b="1" spc="10" dirty="0" err="1">
                <a:latin typeface="Times New Roman"/>
                <a:cs typeface="Times New Roman"/>
              </a:rPr>
              <a:t>років</a:t>
            </a:r>
            <a:r>
              <a:rPr lang="ru-RU" sz="1800" b="1" spc="10" dirty="0">
                <a:latin typeface="Times New Roman"/>
                <a:cs typeface="Times New Roman"/>
              </a:rPr>
              <a:t> взято </a:t>
            </a:r>
            <a:r>
              <a:rPr lang="ru-RU" sz="1800" b="1" spc="10" dirty="0" err="1">
                <a:latin typeface="Times New Roman"/>
                <a:cs typeface="Times New Roman"/>
              </a:rPr>
              <a:t>під</a:t>
            </a:r>
            <a:r>
              <a:rPr lang="ru-RU"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10" dirty="0" err="1">
                <a:latin typeface="Times New Roman"/>
                <a:cs typeface="Times New Roman"/>
              </a:rPr>
              <a:t>охорону</a:t>
            </a:r>
            <a:r>
              <a:rPr lang="ru-RU" sz="1800" b="1" spc="10" dirty="0">
                <a:latin typeface="Times New Roman"/>
                <a:cs typeface="Times New Roman"/>
              </a:rPr>
              <a:t> ССО 15 </a:t>
            </a:r>
            <a:r>
              <a:rPr lang="ru-RU" sz="1800" b="1" spc="15" dirty="0" err="1">
                <a:latin typeface="Times New Roman"/>
                <a:cs typeface="Times New Roman"/>
              </a:rPr>
              <a:t>місцевих</a:t>
            </a:r>
            <a:r>
              <a:rPr lang="ru-RU" sz="1800" b="1" spc="15" dirty="0">
                <a:latin typeface="Times New Roman"/>
                <a:cs typeface="Times New Roman"/>
              </a:rPr>
              <a:t> </a:t>
            </a:r>
            <a:r>
              <a:rPr lang="ru-RU" sz="1800" b="1" spc="15" dirty="0" err="1">
                <a:latin typeface="Times New Roman"/>
                <a:cs typeface="Times New Roman"/>
              </a:rPr>
              <a:t>загальних</a:t>
            </a:r>
            <a:r>
              <a:rPr lang="ru-RU" sz="1800" b="1" spc="15" dirty="0">
                <a:latin typeface="Times New Roman"/>
                <a:cs typeface="Times New Roman"/>
              </a:rPr>
              <a:t> </a:t>
            </a:r>
            <a:r>
              <a:rPr lang="ru-RU" sz="1800" b="1" spc="15" dirty="0" err="1">
                <a:latin typeface="Times New Roman"/>
                <a:cs typeface="Times New Roman"/>
              </a:rPr>
              <a:t>судів</a:t>
            </a:r>
            <a:r>
              <a:rPr lang="ru-RU" sz="1800" b="1" spc="15" dirty="0">
                <a:latin typeface="Times New Roman"/>
                <a:cs typeface="Times New Roman"/>
              </a:rPr>
              <a:t> </a:t>
            </a:r>
          </a:p>
          <a:p>
            <a:pPr marL="469900" algn="ctr">
              <a:spcBef>
                <a:spcPts val="100"/>
              </a:spcBef>
            </a:pPr>
            <a:r>
              <a:rPr lang="ru-RU" sz="1800" b="1" spc="15" dirty="0" err="1">
                <a:latin typeface="Times New Roman"/>
                <a:cs typeface="Times New Roman"/>
              </a:rPr>
              <a:t>Івано-Франківської</a:t>
            </a:r>
            <a:r>
              <a:rPr lang="ru-RU" sz="1800" b="1" spc="15" dirty="0">
                <a:latin typeface="Times New Roman"/>
                <a:cs typeface="Times New Roman"/>
              </a:rPr>
              <a:t> </a:t>
            </a:r>
            <a:r>
              <a:rPr lang="ru-RU" sz="1800" b="1" spc="20" dirty="0" err="1">
                <a:latin typeface="Times New Roman"/>
                <a:cs typeface="Times New Roman"/>
              </a:rPr>
              <a:t>області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1C8A3D-E112-4DBC-8DA9-6784B8018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23" y="5338412"/>
            <a:ext cx="1182727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7A9E51-01E5-407F-8D8D-4E1A3EF7F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9" y="4431113"/>
            <a:ext cx="3305787" cy="23399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8405EB-7D90-4464-B54B-52E8473F2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54" y="4488672"/>
            <a:ext cx="3638221" cy="22824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8CB4D5-6882-4118-864F-5C79AE7D8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7" y="2675325"/>
            <a:ext cx="3363474" cy="2228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10A3AA-46C9-4DC4-B8A1-0E0E09A1A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4" y="2675325"/>
            <a:ext cx="3305787" cy="22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6184900" y="2030930"/>
            <a:ext cx="5641426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Працівники </a:t>
            </a:r>
            <a:r>
              <a:rPr lang="uk-UA" sz="2400" spc="-5" dirty="0">
                <a:latin typeface="Times New Roman"/>
                <a:cs typeface="Times New Roman"/>
              </a:rPr>
              <a:t>ТУ ДСА України в Івано-Франківській області </a:t>
            </a:r>
            <a:r>
              <a:rPr lang="uk-UA" sz="2400" dirty="0">
                <a:latin typeface="Times New Roman"/>
                <a:cs typeface="Times New Roman"/>
              </a:rPr>
              <a:t>входять до складу комісії для проведення конкурсу на зайняття вакантних посад в територіальному </a:t>
            </a:r>
            <a:r>
              <a:rPr lang="uk-UA" sz="2400" spc="60" dirty="0">
                <a:latin typeface="Times New Roman"/>
                <a:cs typeface="Times New Roman"/>
              </a:rPr>
              <a:t>управлінні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Служби </a:t>
            </a:r>
            <a:r>
              <a:rPr sz="2400" spc="60" dirty="0">
                <a:latin typeface="Times New Roman"/>
                <a:cs typeface="Times New Roman"/>
              </a:rPr>
              <a:t>судової охорони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484" dirty="0">
                <a:latin typeface="Times New Roman"/>
                <a:cs typeface="Times New Roman"/>
              </a:rPr>
              <a:t> </a:t>
            </a:r>
            <a:r>
              <a:rPr lang="uk-UA" sz="2400" dirty="0">
                <a:latin typeface="Times New Roman"/>
                <a:cs typeface="Times New Roman"/>
              </a:rPr>
              <a:t>Івано-Франківській області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lang="uk-UA" sz="2400" dirty="0">
                <a:latin typeface="Times New Roman"/>
                <a:cs typeface="Times New Roman"/>
              </a:rPr>
              <a:t>Упродовж 2019 – 2021 років проведено </a:t>
            </a:r>
            <a:r>
              <a:rPr lang="uk-UA" sz="2400" b="1" dirty="0">
                <a:latin typeface="Times New Roman"/>
                <a:cs typeface="Times New Roman"/>
              </a:rPr>
              <a:t>20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lang="uk-UA" sz="2400" spc="135" dirty="0">
                <a:latin typeface="Times New Roman"/>
                <a:cs typeface="Times New Roman"/>
              </a:rPr>
              <a:t>конкурсів, та прийнято до штату </a:t>
            </a:r>
            <a:r>
              <a:rPr lang="uk-UA" sz="2400" b="1" spc="135" dirty="0">
                <a:latin typeface="Times New Roman"/>
                <a:cs typeface="Times New Roman"/>
              </a:rPr>
              <a:t>154</a:t>
            </a:r>
            <a:r>
              <a:rPr lang="uk-UA" sz="2400" spc="135" dirty="0">
                <a:latin typeface="Times New Roman"/>
                <a:cs typeface="Times New Roman"/>
              </a:rPr>
              <a:t> співробітника.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8" y="2229732"/>
            <a:ext cx="5884421" cy="3921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E7AD5-179C-4B00-A108-7CB958715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88" y="5346441"/>
            <a:ext cx="1193768" cy="14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195226" y="1900247"/>
            <a:ext cx="11252200" cy="75212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ТУ ДСА України в Івано-Франківській області приймає участь в складанні присяги співробітників Служби судової охорони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3" y="2807213"/>
            <a:ext cx="5706031" cy="3804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DF7875-0BD0-407C-9DFF-2B06C1C61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20" y="5344471"/>
            <a:ext cx="1184115" cy="1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402676" y="3869142"/>
            <a:ext cx="9203055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uk-UA" b="1" spc="-5" dirty="0">
                <a:latin typeface="Times New Roman"/>
                <a:cs typeface="Times New Roman"/>
              </a:rPr>
              <a:t>Керівництвом ТУ ДСА України вжито заходи щодо облаштування постів пропуску та охорони у приміщеннях судів згідно з вимогами розділу 7 “Вимоги до безпеки експлуатації будинків судів” ДБН В.2.2-26:2010. Будинки і споруди суди”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uk-UA" sz="1800" b="1" spc="-5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uk-UA" sz="1800" b="1" spc="-5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становлені</a:t>
            </a:r>
            <a:r>
              <a:rPr sz="1800" b="1" dirty="0">
                <a:latin typeface="Times New Roman"/>
                <a:cs typeface="Times New Roman"/>
              </a:rPr>
              <a:t> та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функціонують </a:t>
            </a:r>
            <a:r>
              <a:rPr lang="uk-UA" sz="1800" b="1" spc="-5" dirty="0">
                <a:latin typeface="Times New Roman"/>
                <a:cs typeface="Times New Roman"/>
              </a:rPr>
              <a:t>в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lang="uk-UA" sz="1800" b="1" dirty="0">
                <a:latin typeface="Times New Roman"/>
                <a:cs typeface="Times New Roman"/>
              </a:rPr>
              <a:t>17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приміщеннях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місцевих</a:t>
            </a:r>
            <a:r>
              <a:rPr lang="uk-UA"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загальних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судів</a:t>
            </a:r>
            <a:r>
              <a:rPr lang="uk-UA" sz="1800" b="1" spc="-5" dirty="0">
                <a:latin typeface="Times New Roman"/>
                <a:cs typeface="Times New Roman"/>
              </a:rPr>
              <a:t> </a:t>
            </a:r>
            <a:r>
              <a:rPr lang="uk-UA" b="1" spc="-5" dirty="0">
                <a:latin typeface="Times New Roman"/>
                <a:cs typeface="Times New Roman"/>
              </a:rPr>
              <a:t>системи</a:t>
            </a:r>
            <a:r>
              <a:rPr lang="uk-UA" b="1" dirty="0">
                <a:latin typeface="Times New Roman"/>
                <a:cs typeface="Times New Roman"/>
              </a:rPr>
              <a:t> </a:t>
            </a:r>
            <a:r>
              <a:rPr lang="uk-UA" b="1" spc="-5" dirty="0">
                <a:latin typeface="Times New Roman"/>
                <a:cs typeface="Times New Roman"/>
              </a:rPr>
              <a:t>відеоспостереження</a:t>
            </a:r>
            <a:r>
              <a:rPr lang="uk-UA" b="1" spc="10" dirty="0">
                <a:latin typeface="Times New Roman"/>
                <a:cs typeface="Times New Roman"/>
              </a:rPr>
              <a:t> та стаціонарні металошукачі.</a:t>
            </a:r>
            <a:endParaRPr sz="1800" b="1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ru-RU" b="1" dirty="0">
              <a:latin typeface="Times New Roman"/>
              <a:cs typeface="Times New Roman"/>
            </a:endParaRPr>
          </a:p>
          <a:p>
            <a:pPr algn="just"/>
            <a:r>
              <a:rPr lang="uk-UA" b="1" spc="-5" dirty="0">
                <a:latin typeface="Times New Roman"/>
                <a:cs typeface="Times New Roman"/>
              </a:rPr>
              <a:t>Установлено </a:t>
            </a:r>
            <a:r>
              <a:rPr lang="uk-UA" b="1" dirty="0">
                <a:latin typeface="Times New Roman"/>
                <a:cs typeface="Times New Roman"/>
              </a:rPr>
              <a:t>149 </a:t>
            </a:r>
            <a:r>
              <a:rPr lang="uk-UA" b="1" spc="-5" dirty="0">
                <a:latin typeface="Times New Roman"/>
                <a:cs typeface="Times New Roman"/>
              </a:rPr>
              <a:t>тривожних</a:t>
            </a:r>
            <a:r>
              <a:rPr lang="uk-UA" b="1" dirty="0">
                <a:latin typeface="Times New Roman"/>
                <a:cs typeface="Times New Roman"/>
              </a:rPr>
              <a:t> </a:t>
            </a:r>
            <a:r>
              <a:rPr lang="uk-UA" b="1" spc="-5" dirty="0">
                <a:latin typeface="Times New Roman"/>
                <a:cs typeface="Times New Roman"/>
              </a:rPr>
              <a:t>кнопок в</a:t>
            </a:r>
            <a:r>
              <a:rPr lang="ru-RU" b="1" dirty="0">
                <a:latin typeface="Times New Roman"/>
                <a:cs typeface="Times New Roman"/>
              </a:rPr>
              <a:t> залах </a:t>
            </a:r>
            <a:r>
              <a:rPr lang="ru-RU" b="1" spc="-5" dirty="0">
                <a:latin typeface="Times New Roman"/>
                <a:cs typeface="Times New Roman"/>
              </a:rPr>
              <a:t>судових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засідань, </a:t>
            </a:r>
            <a:r>
              <a:rPr sz="1800" b="1" spc="-5" dirty="0">
                <a:latin typeface="Times New Roman"/>
                <a:cs typeface="Times New Roman"/>
              </a:rPr>
              <a:t>кабінетах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суддів,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канцеляріях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(відділах)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580D4E-0C26-4594-A383-2A84CE2AF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5" y="2156199"/>
            <a:ext cx="3176033" cy="15911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E289EF-1CA1-461D-82C6-549BB87A0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12" y="2100453"/>
            <a:ext cx="2933738" cy="17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D7070-C00C-43AA-8BC7-2BB0DD54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AB13B-5C9F-4003-80DC-C0BC7FBA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DED2B-A1E8-4475-98BF-6C5A78956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775ECCB-8B9F-41AF-A3E7-AF487F3F322F}"/>
              </a:ext>
            </a:extLst>
          </p:cNvPr>
          <p:cNvSpPr txBox="1">
            <a:spLocks/>
          </p:cNvSpPr>
          <p:nvPr/>
        </p:nvSpPr>
        <p:spPr>
          <a:xfrm>
            <a:off x="1612900" y="942896"/>
            <a:ext cx="9144000" cy="98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D353B9-3444-49B3-ADA4-939EEC458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34" y="5321634"/>
            <a:ext cx="1182727" cy="1432684"/>
          </a:xfrm>
          <a:prstGeom prst="rect">
            <a:avLst/>
          </a:prstGeom>
        </p:spPr>
      </p:pic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51C0C12A-2018-4F4C-AD6A-F3BB40803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26827"/>
              </p:ext>
            </p:extLst>
          </p:nvPr>
        </p:nvGraphicFramePr>
        <p:xfrm>
          <a:off x="1821637" y="2268459"/>
          <a:ext cx="7965733" cy="44778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134">
                <a:tc rowSpan="3">
                  <a:txBody>
                    <a:bodyPr/>
                    <a:lstStyle/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uk-U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 з/п</a:t>
                      </a:r>
                      <a:endParaRPr lang="uk-UA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uk-UA" sz="11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Назва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суду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11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Штатна чисельність суддів станом на 01.01.2021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Кількість залів судових засідань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1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Кабіни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у залах судових засідань</a:t>
                      </a:r>
                    </a:p>
                    <a:p>
                      <a:pPr algn="ctr" fontAlgn="t"/>
                      <a:r>
                        <a:rPr lang="uk-U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зі спеціального захисного скла скла</a:t>
                      </a:r>
                      <a:endParaRPr lang="uk-UA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усього</a:t>
                      </a:r>
                      <a:endParaRPr lang="uk-UA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   т.ч. з розгляду кримінальних справ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Богородчанський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Болехівський міський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Верховинський районний суд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Галицький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Городенківський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Долинський районний суд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Івано-Франківський міський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Калуський міськрайонний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Коломийський міськрайонний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Косівський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Надвірнянський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Рогатинський районний суд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Рожнятівський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Снятинський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Тисменицький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Тлумацький районний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86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Яремчанський міський суд 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8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УСЬОГО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8" marR="6518" marT="6518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0379D2-8012-4179-8E78-4E8AB0EBE691}"/>
              </a:ext>
            </a:extLst>
          </p:cNvPr>
          <p:cNvSpPr txBox="1"/>
          <p:nvPr/>
        </p:nvSpPr>
        <p:spPr>
          <a:xfrm>
            <a:off x="1688401" y="1865785"/>
            <a:ext cx="924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Штатна чисельність суддів, кількість залів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 засідань та загороджень зі скла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18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5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6" y="179466"/>
            <a:ext cx="549347" cy="76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942896"/>
            <a:ext cx="9144000" cy="98862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УПРАВЛІННЯ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АДМІНІСТРАЦІЇ УКРАЇНИ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ІВАНО-ФРАНКІВСЬКІЙ ОБЛАСТІ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3799DE-B8BA-4391-8E70-28C03129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57" y="5321634"/>
            <a:ext cx="1182727" cy="1432684"/>
          </a:xfrm>
          <a:prstGeom prst="rect">
            <a:avLst/>
          </a:prstGeom>
        </p:spPr>
      </p:pic>
      <p:graphicFrame>
        <p:nvGraphicFramePr>
          <p:cNvPr id="13" name="Диаграмма 2">
            <a:extLst>
              <a:ext uri="{FF2B5EF4-FFF2-40B4-BE49-F238E27FC236}">
                <a16:creationId xmlns:a16="http://schemas.microsoft.com/office/drawing/2014/main" id="{754A6B10-AF1C-4954-8656-B6CC385B3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937687"/>
              </p:ext>
            </p:extLst>
          </p:nvPr>
        </p:nvGraphicFramePr>
        <p:xfrm>
          <a:off x="1870745" y="2332140"/>
          <a:ext cx="8572666" cy="44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4BEA34E-2F51-4708-8180-69D63CC691FC}"/>
              </a:ext>
            </a:extLst>
          </p:cNvPr>
          <p:cNvSpPr txBox="1"/>
          <p:nvPr/>
        </p:nvSpPr>
        <p:spPr>
          <a:xfrm>
            <a:off x="3950449" y="1931523"/>
            <a:ext cx="484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охороною приміщень судів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9347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857</Words>
  <Application>Microsoft Office PowerPoint</Application>
  <PresentationFormat>Широкоэкранный</PresentationFormat>
  <Paragraphs>174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inherit</vt:lpstr>
      <vt:lpstr>Times New Roman</vt:lpstr>
      <vt:lpstr>Wingdings</vt:lpstr>
      <vt:lpstr>Тема Office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Презентация PowerPoint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Презентация PowerPoint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Презентация PowerPoint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  <vt:lpstr>ТЕРИТОРІАЛЬНЕ УПРАВЛІННЯ  ДЕРЖАВНОЇ СУДОВОЇ АДМІНІСТРАЦІЇ УКРАЇНИ  В ІВАНО-ФРАНКІВСЬКІЙ ОБЛАСТІ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ТЕРИТОРІАЛЬНЕ УПРАВЛІННЯ  ДЕРЖАНОЇ СУДОВОЇ АДМІНІСТРАЦІЇ УКРАЇНИ  В ІВАНО-ФРАНКІВСЬКІЙ ОБЛАСТІ</dc:title>
  <dc:creator>admin</dc:creator>
  <cp:lastModifiedBy>Приймальня</cp:lastModifiedBy>
  <cp:revision>100</cp:revision>
  <dcterms:created xsi:type="dcterms:W3CDTF">2021-04-23T12:02:48Z</dcterms:created>
  <dcterms:modified xsi:type="dcterms:W3CDTF">2021-04-28T05:31:56Z</dcterms:modified>
</cp:coreProperties>
</file>